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1442" r:id="rId2"/>
    <p:sldId id="1472" r:id="rId3"/>
    <p:sldId id="1508" r:id="rId4"/>
    <p:sldId id="1473" r:id="rId5"/>
    <p:sldId id="1510" r:id="rId6"/>
    <p:sldId id="1507" r:id="rId7"/>
    <p:sldId id="1511" r:id="rId8"/>
    <p:sldId id="1542" r:id="rId9"/>
    <p:sldId id="1520" r:id="rId10"/>
    <p:sldId id="1521" r:id="rId11"/>
    <p:sldId id="1477" r:id="rId12"/>
    <p:sldId id="1522" r:id="rId13"/>
    <p:sldId id="1478" r:id="rId14"/>
    <p:sldId id="1479" r:id="rId15"/>
    <p:sldId id="1480" r:id="rId16"/>
    <p:sldId id="1481" r:id="rId17"/>
    <p:sldId id="1482" r:id="rId18"/>
    <p:sldId id="1483" r:id="rId19"/>
    <p:sldId id="1484" r:id="rId20"/>
    <p:sldId id="1485" r:id="rId21"/>
    <p:sldId id="1486" r:id="rId22"/>
    <p:sldId id="1487" r:id="rId23"/>
    <p:sldId id="1488" r:id="rId24"/>
    <p:sldId id="1489" r:id="rId25"/>
    <p:sldId id="1490" r:id="rId26"/>
    <p:sldId id="1491" r:id="rId27"/>
    <p:sldId id="1492" r:id="rId28"/>
    <p:sldId id="1493" r:id="rId29"/>
    <p:sldId id="1494" r:id="rId30"/>
    <p:sldId id="1523" r:id="rId31"/>
    <p:sldId id="1495" r:id="rId32"/>
    <p:sldId id="1496" r:id="rId33"/>
    <p:sldId id="1497" r:id="rId34"/>
    <p:sldId id="1498" r:id="rId35"/>
    <p:sldId id="1499" r:id="rId36"/>
    <p:sldId id="1500" r:id="rId37"/>
    <p:sldId id="1501" r:id="rId38"/>
    <p:sldId id="1502" r:id="rId39"/>
    <p:sldId id="1526" r:id="rId40"/>
    <p:sldId id="1527" r:id="rId41"/>
    <p:sldId id="1503" r:id="rId42"/>
    <p:sldId id="1504" r:id="rId43"/>
    <p:sldId id="1505" r:id="rId44"/>
    <p:sldId id="1529" r:id="rId45"/>
    <p:sldId id="1537" r:id="rId46"/>
    <p:sldId id="1530" r:id="rId47"/>
    <p:sldId id="1531" r:id="rId48"/>
    <p:sldId id="1532" r:id="rId49"/>
    <p:sldId id="1533" r:id="rId50"/>
    <p:sldId id="1534" r:id="rId51"/>
    <p:sldId id="1535" r:id="rId52"/>
    <p:sldId id="1536" r:id="rId53"/>
    <p:sldId id="1539" r:id="rId54"/>
    <p:sldId id="1538" r:id="rId55"/>
    <p:sldId id="1540" r:id="rId56"/>
    <p:sldId id="1541" r:id="rId57"/>
    <p:sldId id="1524" r:id="rId58"/>
    <p:sldId id="1471" r:id="rId5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 varScale="1">
        <p:scale>
          <a:sx n="78" d="100"/>
          <a:sy n="78" d="100"/>
        </p:scale>
        <p:origin x="-17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eg"/><Relationship Id="rId3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16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emf"/><Relationship Id="rId3" Type="http://schemas.openxmlformats.org/officeDocument/2006/relationships/image" Target="../media/image48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6.wm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6.wm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8: Data Mining (1/4)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1,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242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data like more data!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506538"/>
            <a:ext cx="5181600" cy="5199062"/>
            <a:chOff x="864" y="1257"/>
            <a:chExt cx="3264" cy="3275"/>
          </a:xfrm>
        </p:grpSpPr>
        <p:pic>
          <p:nvPicPr>
            <p:cNvPr id="12298" name="Picture 4" descr="BankoBrillData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0" y="1257"/>
              <a:ext cx="2928" cy="274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9" name="Text Box 6"/>
            <p:cNvSpPr txBox="1">
              <a:spLocks noChangeArrowheads="1"/>
            </p:cNvSpPr>
            <p:nvPr/>
          </p:nvSpPr>
          <p:spPr bwMode="auto">
            <a:xfrm>
              <a:off x="864" y="4377"/>
              <a:ext cx="111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Banko</a:t>
              </a:r>
              <a:r>
                <a:rPr lang="en-US" sz="1000" b="0" dirty="0">
                  <a:solidFill>
                    <a:schemeClr val="bg1"/>
                  </a:solidFill>
                </a:rPr>
                <a:t> and Brill, ACL 2001)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905000"/>
            <a:ext cx="8705850" cy="4953000"/>
            <a:chOff x="0" y="1508"/>
            <a:chExt cx="5484" cy="3120"/>
          </a:xfrm>
        </p:grpSpPr>
        <p:pic>
          <p:nvPicPr>
            <p:cNvPr id="12296" name="Picture 5" descr="MT-LM-siz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508"/>
              <a:ext cx="3324" cy="23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7" name="Text Box 7"/>
            <p:cNvSpPr txBox="1">
              <a:spLocks noChangeArrowheads="1"/>
            </p:cNvSpPr>
            <p:nvPr/>
          </p:nvSpPr>
          <p:spPr bwMode="auto">
            <a:xfrm>
              <a:off x="0" y="4473"/>
              <a:ext cx="11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Brants</a:t>
              </a:r>
              <a:r>
                <a:rPr lang="en-US" sz="1000" b="0" dirty="0">
                  <a:solidFill>
                    <a:schemeClr val="bg1"/>
                  </a:solidFill>
                </a:rPr>
                <a:t> et al., EMNLP 2007)</a:t>
              </a:r>
              <a:endParaRPr lang="en-US" sz="1800" b="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7200" y="838200"/>
            <a:ext cx="2626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s/knowledge/data/g;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V="1">
            <a:off x="914400" y="2514600"/>
            <a:ext cx="3962400" cy="32766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V="1">
            <a:off x="5029200" y="1524000"/>
            <a:ext cx="3276600" cy="9144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</p:spTree>
    <p:extLst>
      <p:ext uri="{BB962C8B-B14F-4D97-AF65-F5344CB8AC3E}">
        <p14:creationId xmlns:p14="http://schemas.microsoft.com/office/powerpoint/2010/main" val="353497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of Supervised Classification?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this a big data problem?</a:t>
            </a:r>
          </a:p>
          <a:p>
            <a:pPr lvl="1"/>
            <a:r>
              <a:rPr lang="en-US" dirty="0" smtClean="0"/>
              <a:t>Isn’t gathering labels a serious bottleneck?</a:t>
            </a:r>
          </a:p>
          <a:p>
            <a:r>
              <a:rPr lang="en-US" dirty="0" smtClean="0"/>
              <a:t>Solution: crowdsourcing</a:t>
            </a:r>
          </a:p>
          <a:p>
            <a:r>
              <a:rPr lang="en-US" dirty="0" smtClean="0"/>
              <a:t>Solution</a:t>
            </a:r>
            <a:r>
              <a:rPr lang="en-US" dirty="0" smtClean="0"/>
              <a:t>: user behavior logs</a:t>
            </a:r>
          </a:p>
          <a:p>
            <a:pPr lvl="1"/>
            <a:r>
              <a:rPr lang="en-US" dirty="0"/>
              <a:t>Learning to rank</a:t>
            </a:r>
          </a:p>
          <a:p>
            <a:pPr lvl="1"/>
            <a:r>
              <a:rPr lang="en-US" dirty="0" smtClean="0"/>
              <a:t>Computational advertising</a:t>
            </a:r>
          </a:p>
          <a:p>
            <a:pPr lvl="1"/>
            <a:r>
              <a:rPr lang="en-US" dirty="0" smtClean="0"/>
              <a:t>Link recommendation</a:t>
            </a:r>
          </a:p>
          <a:p>
            <a:r>
              <a:rPr lang="en-US" dirty="0" smtClean="0"/>
              <a:t>The virtuous cycle of data-driven products</a:t>
            </a:r>
          </a:p>
        </p:txBody>
      </p:sp>
    </p:spTree>
    <p:extLst>
      <p:ext uri="{BB962C8B-B14F-4D97-AF65-F5344CB8AC3E}">
        <p14:creationId xmlns:p14="http://schemas.microsoft.com/office/powerpoint/2010/main" val="5382012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Binary Classification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Restrict output label to be </a:t>
            </a:r>
            <a:r>
              <a:rPr lang="en-US" i="1" dirty="0" smtClean="0"/>
              <a:t>binary</a:t>
            </a:r>
          </a:p>
          <a:p>
            <a:pPr lvl="1"/>
            <a:r>
              <a:rPr lang="en-US" dirty="0" smtClean="0"/>
              <a:t>Yes/No</a:t>
            </a:r>
          </a:p>
          <a:p>
            <a:pPr lvl="1"/>
            <a:r>
              <a:rPr lang="en-US" dirty="0" smtClean="0"/>
              <a:t>1/0</a:t>
            </a:r>
          </a:p>
          <a:p>
            <a:r>
              <a:rPr lang="en-US" dirty="0" smtClean="0"/>
              <a:t>Binary classifiers form a primitive building block for multi-class problems</a:t>
            </a:r>
          </a:p>
          <a:p>
            <a:pPr lvl="1"/>
            <a:r>
              <a:rPr lang="en-US" dirty="0" smtClean="0"/>
              <a:t>One vs. rest classifier ensembles</a:t>
            </a:r>
          </a:p>
          <a:p>
            <a:pPr lvl="1"/>
            <a:r>
              <a:rPr lang="en-US" dirty="0" smtClean="0"/>
              <a:t>Classifier cascades</a:t>
            </a:r>
          </a:p>
        </p:txBody>
      </p:sp>
    </p:spTree>
    <p:extLst>
      <p:ext uri="{BB962C8B-B14F-4D97-AF65-F5344CB8AC3E}">
        <p14:creationId xmlns:p14="http://schemas.microsoft.com/office/powerpoint/2010/main" val="240538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381000" y="2743200"/>
            <a:ext cx="8458200" cy="1676400"/>
            <a:chOff x="381000" y="2743200"/>
            <a:chExt cx="8458200" cy="1676400"/>
          </a:xfrm>
        </p:grpSpPr>
        <p:sp>
          <p:nvSpPr>
            <p:cNvPr id="59" name="Content Placeholder 23"/>
            <p:cNvSpPr txBox="1">
              <a:spLocks/>
            </p:cNvSpPr>
            <p:nvPr/>
          </p:nvSpPr>
          <p:spPr bwMode="auto">
            <a:xfrm>
              <a:off x="381000" y="2743200"/>
              <a:ext cx="8458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25" tIns="45713" rIns="91425" bIns="45713" numCol="1" anchor="t" anchorCtr="0" compatLnSpc="1">
              <a:prstTxWarp prst="textNoShape">
                <a:avLst/>
              </a:prstTxWarp>
            </a:bodyPr>
            <a:lstStyle>
              <a:lvl1pPr marL="342848" indent="-342848" algn="l" rtl="0" eaLnBrk="0" fontAlgn="base" hangingPunct="0"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charset="2"/>
                <a:buChar char="¢"/>
                <a:defRPr sz="2400" baseline="0">
                  <a:solidFill>
                    <a:schemeClr val="bg1"/>
                  </a:solidFill>
                  <a:latin typeface="Gill Sans"/>
                  <a:ea typeface="+mn-ea"/>
                  <a:cs typeface="Gill Sans"/>
                </a:defRPr>
              </a:lvl1pPr>
              <a:lvl2pPr marL="742836" indent="-285707" algn="l" rtl="0" eaLnBrk="0" fontAlgn="base" hangingPunct="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charset="2"/>
                <a:buChar char="l"/>
                <a:defRPr sz="2000" baseline="0">
                  <a:solidFill>
                    <a:schemeClr val="bg1"/>
                  </a:solidFill>
                  <a:latin typeface="Gill Sans"/>
                  <a:cs typeface="Gill Sans"/>
                </a:defRPr>
              </a:lvl2pPr>
              <a:lvl3pPr marL="114282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800" baseline="0">
                  <a:solidFill>
                    <a:schemeClr val="bg1"/>
                  </a:solidFill>
                  <a:latin typeface="Gill Sans"/>
                  <a:cs typeface="Gill Sans"/>
                </a:defRPr>
              </a:lvl3pPr>
              <a:lvl4pPr marL="159995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4pPr>
              <a:lvl5pPr marL="2057085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5pPr>
              <a:lvl6pPr marL="251421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6pPr>
              <a:lvl7pPr marL="2971344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7pPr>
              <a:lvl8pPr marL="342847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8pPr>
              <a:lvl9pPr marL="3885603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9pPr>
            </a:lstStyle>
            <a:p>
              <a:r>
                <a:rPr lang="en-US" b="0" dirty="0"/>
                <a:t>Induce</a:t>
              </a:r>
            </a:p>
            <a:p>
              <a:pPr lvl="1"/>
              <a:r>
                <a:rPr lang="en-US" b="0" dirty="0"/>
                <a:t>Such that loss is minimized</a:t>
              </a:r>
            </a:p>
            <a:p>
              <a:endParaRPr lang="en-US" b="0" dirty="0" smtClean="0"/>
            </a:p>
            <a:p>
              <a:endParaRPr lang="en-US" b="0" dirty="0" smtClean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2600" y="2895600"/>
              <a:ext cx="1264920" cy="25908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9700" y="3657600"/>
              <a:ext cx="1943100" cy="76200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381000" y="1066800"/>
            <a:ext cx="8458200" cy="1219200"/>
            <a:chOff x="381000" y="1066800"/>
            <a:chExt cx="8458200" cy="1219200"/>
          </a:xfrm>
        </p:grpSpPr>
        <p:sp>
          <p:nvSpPr>
            <p:cNvPr id="58" name="Content Placeholder 23"/>
            <p:cNvSpPr txBox="1">
              <a:spLocks/>
            </p:cNvSpPr>
            <p:nvPr/>
          </p:nvSpPr>
          <p:spPr bwMode="auto">
            <a:xfrm>
              <a:off x="381000" y="1066800"/>
              <a:ext cx="8458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25" tIns="45713" rIns="91425" bIns="45713" numCol="1" anchor="t" anchorCtr="0" compatLnSpc="1">
              <a:prstTxWarp prst="textNoShape">
                <a:avLst/>
              </a:prstTxWarp>
            </a:bodyPr>
            <a:lstStyle>
              <a:lvl1pPr marL="342848" indent="-342848" algn="l" rtl="0" eaLnBrk="0" fontAlgn="base" hangingPunct="0"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charset="2"/>
                <a:buChar char="¢"/>
                <a:defRPr sz="2400" baseline="0">
                  <a:solidFill>
                    <a:schemeClr val="bg1"/>
                  </a:solidFill>
                  <a:latin typeface="Gill Sans"/>
                  <a:ea typeface="+mn-ea"/>
                  <a:cs typeface="Gill Sans"/>
                </a:defRPr>
              </a:lvl1pPr>
              <a:lvl2pPr marL="742836" indent="-285707" algn="l" rtl="0" eaLnBrk="0" fontAlgn="base" hangingPunct="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charset="2"/>
                <a:buChar char="l"/>
                <a:defRPr sz="2000" baseline="0">
                  <a:solidFill>
                    <a:schemeClr val="bg1"/>
                  </a:solidFill>
                  <a:latin typeface="Gill Sans"/>
                  <a:cs typeface="Gill Sans"/>
                </a:defRPr>
              </a:lvl2pPr>
              <a:lvl3pPr marL="114282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800" baseline="0">
                  <a:solidFill>
                    <a:schemeClr val="bg1"/>
                  </a:solidFill>
                  <a:latin typeface="Gill Sans"/>
                  <a:cs typeface="Gill Sans"/>
                </a:defRPr>
              </a:lvl3pPr>
              <a:lvl4pPr marL="159995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4pPr>
              <a:lvl5pPr marL="2057085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5pPr>
              <a:lvl6pPr marL="251421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6pPr>
              <a:lvl7pPr marL="2971344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7pPr>
              <a:lvl8pPr marL="342847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8pPr>
              <a:lvl9pPr marL="3885603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9pPr>
            </a:lstStyle>
            <a:p>
              <a:r>
                <a:rPr lang="en-US" b="0" dirty="0" smtClean="0"/>
                <a:t>Given</a:t>
              </a:r>
            </a:p>
            <a:p>
              <a:endParaRPr lang="en-US" b="0" dirty="0" smtClean="0"/>
            </a:p>
            <a:p>
              <a:endParaRPr lang="en-US" b="0" dirty="0" smtClean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1219200"/>
              <a:ext cx="1790700" cy="28194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381000" y="4724400"/>
            <a:ext cx="8458200" cy="1295400"/>
            <a:chOff x="381000" y="4724400"/>
            <a:chExt cx="8458200" cy="1295400"/>
          </a:xfrm>
        </p:grpSpPr>
        <p:sp>
          <p:nvSpPr>
            <p:cNvPr id="60" name="Content Placeholder 23"/>
            <p:cNvSpPr txBox="1">
              <a:spLocks/>
            </p:cNvSpPr>
            <p:nvPr/>
          </p:nvSpPr>
          <p:spPr bwMode="auto">
            <a:xfrm>
              <a:off x="381000" y="4724400"/>
              <a:ext cx="8458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25" tIns="45713" rIns="91425" bIns="45713" numCol="1" anchor="t" anchorCtr="0" compatLnSpc="1">
              <a:prstTxWarp prst="textNoShape">
                <a:avLst/>
              </a:prstTxWarp>
            </a:bodyPr>
            <a:lstStyle>
              <a:lvl1pPr marL="342848" indent="-342848" algn="l" rtl="0" eaLnBrk="0" fontAlgn="base" hangingPunct="0"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charset="2"/>
                <a:buChar char="¢"/>
                <a:defRPr sz="2400" baseline="0">
                  <a:solidFill>
                    <a:schemeClr val="bg1"/>
                  </a:solidFill>
                  <a:latin typeface="Gill Sans"/>
                  <a:ea typeface="+mn-ea"/>
                  <a:cs typeface="Gill Sans"/>
                </a:defRPr>
              </a:lvl1pPr>
              <a:lvl2pPr marL="742836" indent="-285707" algn="l" rtl="0" eaLnBrk="0" fontAlgn="base" hangingPunct="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charset="2"/>
                <a:buChar char="l"/>
                <a:defRPr sz="2000" baseline="0">
                  <a:solidFill>
                    <a:schemeClr val="bg1"/>
                  </a:solidFill>
                  <a:latin typeface="Gill Sans"/>
                  <a:cs typeface="Gill Sans"/>
                </a:defRPr>
              </a:lvl2pPr>
              <a:lvl3pPr marL="114282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800" baseline="0">
                  <a:solidFill>
                    <a:schemeClr val="bg1"/>
                  </a:solidFill>
                  <a:latin typeface="Gill Sans"/>
                  <a:cs typeface="Gill Sans"/>
                </a:defRPr>
              </a:lvl3pPr>
              <a:lvl4pPr marL="159995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4pPr>
              <a:lvl5pPr marL="2057085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5pPr>
              <a:lvl6pPr marL="251421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6pPr>
              <a:lvl7pPr marL="2971344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7pPr>
              <a:lvl8pPr marL="342847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8pPr>
              <a:lvl9pPr marL="3885603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9pPr>
            </a:lstStyle>
            <a:p>
              <a:r>
                <a:rPr lang="en-US" b="0" dirty="0"/>
                <a:t>Typically, consider functions of a parametric form</a:t>
              </a:r>
              <a:r>
                <a:rPr lang="en-US" b="0" dirty="0" smtClean="0"/>
                <a:t>:</a:t>
              </a:r>
            </a:p>
            <a:p>
              <a:endParaRPr lang="en-US" b="0" dirty="0" smtClean="0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1600" y="5257800"/>
              <a:ext cx="3169920" cy="7620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1927860"/>
            <a:ext cx="2689860" cy="281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2308860"/>
            <a:ext cx="1127760" cy="281940"/>
          </a:xfrm>
          <a:prstGeom prst="rect">
            <a:avLst/>
          </a:prstGeom>
        </p:spPr>
      </p:pic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Task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2743200" y="1524000"/>
            <a:ext cx="4359289" cy="400110"/>
            <a:chOff x="4267200" y="3124200"/>
            <a:chExt cx="4359289" cy="400110"/>
          </a:xfrm>
        </p:grpSpPr>
        <p:sp>
          <p:nvSpPr>
            <p:cNvPr id="29" name="TextBox 28"/>
            <p:cNvSpPr txBox="1"/>
            <p:nvPr/>
          </p:nvSpPr>
          <p:spPr>
            <a:xfrm>
              <a:off x="5867400" y="3124200"/>
              <a:ext cx="2759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(sparse) feature vector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 bwMode="auto">
            <a:xfrm flipV="1">
              <a:off x="4267200" y="31242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H="1">
              <a:off x="4267200" y="3352800"/>
              <a:ext cx="1600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1" name="Group 40"/>
          <p:cNvGrpSpPr/>
          <p:nvPr/>
        </p:nvGrpSpPr>
        <p:grpSpPr>
          <a:xfrm>
            <a:off x="3124200" y="819090"/>
            <a:ext cx="1871084" cy="457200"/>
            <a:chOff x="4267200" y="3124200"/>
            <a:chExt cx="1871084" cy="457200"/>
          </a:xfrm>
        </p:grpSpPr>
        <p:sp>
          <p:nvSpPr>
            <p:cNvPr id="42" name="TextBox 41"/>
            <p:cNvSpPr txBox="1"/>
            <p:nvPr/>
          </p:nvSpPr>
          <p:spPr>
            <a:xfrm>
              <a:off x="5410200" y="3124200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label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 flipH="1">
              <a:off x="4267200" y="33528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flipH="1">
              <a:off x="4267200" y="3352800"/>
              <a:ext cx="1143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9" name="Group 48"/>
          <p:cNvGrpSpPr/>
          <p:nvPr/>
        </p:nvGrpSpPr>
        <p:grpSpPr>
          <a:xfrm>
            <a:off x="2133600" y="4191000"/>
            <a:ext cx="3438536" cy="533400"/>
            <a:chOff x="4267200" y="3124200"/>
            <a:chExt cx="3438536" cy="533400"/>
          </a:xfrm>
        </p:grpSpPr>
        <p:sp>
          <p:nvSpPr>
            <p:cNvPr id="50" name="TextBox 49"/>
            <p:cNvSpPr txBox="1"/>
            <p:nvPr/>
          </p:nvSpPr>
          <p:spPr>
            <a:xfrm>
              <a:off x="6096000" y="3257490"/>
              <a:ext cx="1609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loss function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flipV="1">
              <a:off x="4267200" y="3124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 bwMode="auto">
            <a:xfrm flipH="1">
              <a:off x="4267200" y="3429000"/>
              <a:ext cx="17526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53" name="Group 52"/>
          <p:cNvGrpSpPr/>
          <p:nvPr/>
        </p:nvGrpSpPr>
        <p:grpSpPr>
          <a:xfrm>
            <a:off x="3936953" y="5772090"/>
            <a:ext cx="2844847" cy="476310"/>
            <a:chOff x="5105400" y="5029200"/>
            <a:chExt cx="2844847" cy="476310"/>
          </a:xfrm>
        </p:grpSpPr>
        <p:sp>
          <p:nvSpPr>
            <p:cNvPr id="54" name="TextBox 53"/>
            <p:cNvSpPr txBox="1"/>
            <p:nvPr/>
          </p:nvSpPr>
          <p:spPr>
            <a:xfrm>
              <a:off x="5867400" y="5105400"/>
              <a:ext cx="2082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model parameters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 bwMode="auto">
            <a:xfrm flipV="1">
              <a:off x="5105400" y="5029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 bwMode="auto">
            <a:xfrm rot="10800000">
              <a:off x="5105401" y="5334000"/>
              <a:ext cx="7620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9714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Key insight: machine learning as an optimization problem!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124200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(closed form solutions generally not possible)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241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Preliminaries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Compute gradient:</a:t>
            </a:r>
          </a:p>
          <a:p>
            <a:pPr lvl="1"/>
            <a:r>
              <a:rPr lang="en-US" dirty="0" smtClean="0"/>
              <a:t>“Points” to fastest increasing “direction”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So, at any point: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352800"/>
            <a:ext cx="4229100" cy="662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747260"/>
            <a:ext cx="1882140" cy="281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181600"/>
            <a:ext cx="1417320" cy="2819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43200" y="417189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*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4800" y="64008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* caveats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295400" y="1524000"/>
            <a:ext cx="6096000" cy="762000"/>
            <a:chOff x="1295400" y="1524000"/>
            <a:chExt cx="6096000" cy="762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8840" y="1710690"/>
              <a:ext cx="1432560" cy="388620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 bwMode="auto">
            <a:xfrm>
              <a:off x="4800600" y="1714500"/>
              <a:ext cx="838200" cy="3810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5400" y="1524000"/>
              <a:ext cx="315468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10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Iterative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at an arbitrary point, iteratively update:</a:t>
            </a:r>
          </a:p>
          <a:p>
            <a:endParaRPr lang="en-US" dirty="0"/>
          </a:p>
          <a:p>
            <a:r>
              <a:rPr lang="en-US" dirty="0" smtClean="0"/>
              <a:t>We have:</a:t>
            </a:r>
          </a:p>
          <a:p>
            <a:endParaRPr lang="en-US" dirty="0"/>
          </a:p>
          <a:p>
            <a:r>
              <a:rPr lang="en-US" dirty="0" smtClean="0"/>
              <a:t>Lots of details:</a:t>
            </a:r>
          </a:p>
          <a:p>
            <a:pPr lvl="1"/>
            <a:r>
              <a:rPr lang="en-US" dirty="0" smtClean="0"/>
              <a:t>Figuring out the step size</a:t>
            </a:r>
          </a:p>
          <a:p>
            <a:pPr lvl="1"/>
            <a:r>
              <a:rPr lang="en-US" dirty="0" smtClean="0"/>
              <a:t>Getting stuck in local minima</a:t>
            </a:r>
          </a:p>
          <a:p>
            <a:pPr lvl="1"/>
            <a:r>
              <a:rPr lang="en-US" dirty="0" smtClean="0"/>
              <a:t>Convergence rate</a:t>
            </a:r>
          </a:p>
          <a:p>
            <a:pPr lvl="1"/>
            <a:r>
              <a:rPr lang="en-US" dirty="0" smtClean="0"/>
              <a:t>…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76400"/>
            <a:ext cx="3261360" cy="327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20340"/>
            <a:ext cx="3550920" cy="3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9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0574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Gill Sans"/>
                <a:cs typeface="Franklin Gothic Book"/>
              </a:rPr>
              <a:t>Gradient Descent</a:t>
            </a:r>
            <a:endParaRPr lang="en-US" sz="320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831068"/>
            <a:ext cx="92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Repeat until convergence:</a:t>
            </a:r>
            <a:endParaRPr lang="en-US" sz="18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3276600"/>
            <a:ext cx="62293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3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 rot="5400000" flipH="1" flipV="1">
            <a:off x="2514600" y="2667000"/>
            <a:ext cx="1143000" cy="990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2514600" y="3154680"/>
            <a:ext cx="457200" cy="58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behind the math…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 bwMode="auto">
          <a:xfrm>
            <a:off x="4572000" y="2590800"/>
            <a:ext cx="609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3200" y="5105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Old weights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0600" y="542186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Update based on gradient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71600" y="5105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New weights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048000" y="3124200"/>
            <a:ext cx="76200" cy="76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362200" y="2895600"/>
            <a:ext cx="1066800" cy="914400"/>
            <a:chOff x="2362200" y="2895600"/>
            <a:chExt cx="1066800" cy="914400"/>
          </a:xfrm>
        </p:grpSpPr>
        <p:sp>
          <p:nvSpPr>
            <p:cNvPr id="19" name="Oval 18"/>
            <p:cNvSpPr/>
            <p:nvPr/>
          </p:nvSpPr>
          <p:spPr bwMode="auto">
            <a:xfrm>
              <a:off x="2819400" y="3352800"/>
              <a:ext cx="76200" cy="76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 flipV="1">
              <a:off x="2362200" y="2895600"/>
              <a:ext cx="1066800" cy="9144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419600"/>
            <a:ext cx="6229350" cy="9525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28133" y="1282701"/>
            <a:ext cx="3729567" cy="2456744"/>
            <a:chOff x="728133" y="1282701"/>
            <a:chExt cx="3729567" cy="2456744"/>
          </a:xfrm>
        </p:grpSpPr>
        <p:sp>
          <p:nvSpPr>
            <p:cNvPr id="3" name="Freeform 2"/>
            <p:cNvSpPr/>
            <p:nvPr/>
          </p:nvSpPr>
          <p:spPr bwMode="auto">
            <a:xfrm>
              <a:off x="728133" y="1540933"/>
              <a:ext cx="3022600" cy="2198512"/>
            </a:xfrm>
            <a:custGeom>
              <a:avLst/>
              <a:gdLst>
                <a:gd name="connsiteX0" fmla="*/ 0 w 3022600"/>
                <a:gd name="connsiteY0" fmla="*/ 389467 h 2198512"/>
                <a:gd name="connsiteX1" fmla="*/ 592667 w 3022600"/>
                <a:gd name="connsiteY1" fmla="*/ 1778000 h 2198512"/>
                <a:gd name="connsiteX2" fmla="*/ 1236134 w 3022600"/>
                <a:gd name="connsiteY2" fmla="*/ 2150534 h 2198512"/>
                <a:gd name="connsiteX3" fmla="*/ 1761067 w 3022600"/>
                <a:gd name="connsiteY3" fmla="*/ 2065867 h 2198512"/>
                <a:gd name="connsiteX4" fmla="*/ 2226734 w 3022600"/>
                <a:gd name="connsiteY4" fmla="*/ 1761067 h 2198512"/>
                <a:gd name="connsiteX5" fmla="*/ 2607734 w 3022600"/>
                <a:gd name="connsiteY5" fmla="*/ 1219200 h 2198512"/>
                <a:gd name="connsiteX6" fmla="*/ 3022600 w 3022600"/>
                <a:gd name="connsiteY6" fmla="*/ 0 h 219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2600" h="2198512">
                  <a:moveTo>
                    <a:pt x="0" y="389467"/>
                  </a:moveTo>
                  <a:cubicBezTo>
                    <a:pt x="193322" y="936978"/>
                    <a:pt x="386645" y="1484489"/>
                    <a:pt x="592667" y="1778000"/>
                  </a:cubicBezTo>
                  <a:cubicBezTo>
                    <a:pt x="798689" y="2071511"/>
                    <a:pt x="1041401" y="2102556"/>
                    <a:pt x="1236134" y="2150534"/>
                  </a:cubicBezTo>
                  <a:cubicBezTo>
                    <a:pt x="1430867" y="2198512"/>
                    <a:pt x="1595967" y="2130778"/>
                    <a:pt x="1761067" y="2065867"/>
                  </a:cubicBezTo>
                  <a:cubicBezTo>
                    <a:pt x="1926167" y="2000956"/>
                    <a:pt x="2085623" y="1902178"/>
                    <a:pt x="2226734" y="1761067"/>
                  </a:cubicBezTo>
                  <a:cubicBezTo>
                    <a:pt x="2367845" y="1619956"/>
                    <a:pt x="2475090" y="1512711"/>
                    <a:pt x="2607734" y="1219200"/>
                  </a:cubicBezTo>
                  <a:cubicBezTo>
                    <a:pt x="2740378" y="925689"/>
                    <a:pt x="2925233" y="273755"/>
                    <a:pt x="3022600" y="0"/>
                  </a:cubicBezTo>
                </a:path>
              </a:pathLst>
            </a:cu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200" y="1282701"/>
              <a:ext cx="571500" cy="352425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661444"/>
            <a:ext cx="409575" cy="257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362200"/>
            <a:ext cx="5619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3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7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dient_ascent_contou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1295400"/>
            <a:ext cx="4171950" cy="4149090"/>
          </a:xfrm>
          <a:prstGeom prst="rect">
            <a:avLst/>
          </a:prstGeom>
        </p:spPr>
      </p:pic>
      <p:pic>
        <p:nvPicPr>
          <p:cNvPr id="4" name="Picture 3" descr="Gradient_ascent_surf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388745"/>
            <a:ext cx="4826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216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3262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4535269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Gradient Descent</a:t>
            </a:r>
            <a:endParaRPr lang="en-US" sz="36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19400" y="5257800"/>
            <a:ext cx="6019800" cy="1143000"/>
          </a:xfrm>
          <a:prstGeom prst="rect">
            <a:avLst/>
          </a:prstGeom>
          <a:solidFill>
            <a:schemeClr val="tx1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0" dir="5400000" algn="ctr" rotWithShape="0">
              <a:schemeClr val="tx1"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486400"/>
            <a:ext cx="498348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4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More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Gradient descent is a “first order” optimization technique</a:t>
            </a:r>
          </a:p>
          <a:p>
            <a:pPr lvl="1"/>
            <a:r>
              <a:rPr lang="en-US" dirty="0" smtClean="0"/>
              <a:t>Often, slow convergence</a:t>
            </a:r>
          </a:p>
          <a:p>
            <a:pPr lvl="1"/>
            <a:r>
              <a:rPr lang="en-US" dirty="0" smtClean="0"/>
              <a:t>Conjugate techniques accelerate convergence</a:t>
            </a:r>
          </a:p>
          <a:p>
            <a:r>
              <a:rPr lang="en-US" dirty="0" smtClean="0"/>
              <a:t>Newton and quasi-Newton methods:</a:t>
            </a:r>
          </a:p>
          <a:p>
            <a:pPr lvl="1"/>
            <a:r>
              <a:rPr lang="en-US" dirty="0" smtClean="0"/>
              <a:t>Intuition: Taylor expansion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Requires the Hessian (square matrix of second order partial derivatives): impractical to fully compute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322320"/>
            <a:ext cx="515112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208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Framing_hamm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534923"/>
            <a:ext cx="10058400" cy="7392924"/>
          </a:xfrm>
          <a:prstGeom prst="rect">
            <a:avLst/>
          </a:prstGeom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(Hammer)</a:t>
            </a:r>
            <a:endParaRPr lang="en-US" sz="1000" b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523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Preliminaries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Let’s define: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Interpretation: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19200"/>
            <a:ext cx="1790700" cy="281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140" y="1699260"/>
            <a:ext cx="2689860" cy="281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340" y="2080260"/>
            <a:ext cx="112776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823460"/>
            <a:ext cx="2948940" cy="662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5737860"/>
            <a:ext cx="3413760" cy="662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3048000"/>
            <a:ext cx="2895600" cy="11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004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to the Logistic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some algebra: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The logistic function: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30680"/>
            <a:ext cx="2773680" cy="1264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680460"/>
            <a:ext cx="1630680" cy="586740"/>
          </a:xfrm>
          <a:prstGeom prst="rect">
            <a:avLst/>
          </a:prstGeom>
        </p:spPr>
      </p:pic>
      <p:pic>
        <p:nvPicPr>
          <p:cNvPr id="7" name="Picture 6" descr="logistic_functi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35680"/>
            <a:ext cx="541020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414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an LR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Maximize</a:t>
            </a:r>
            <a:r>
              <a:rPr lang="en-US" dirty="0" smtClean="0"/>
              <a:t> the conditional likelihood: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Define the objective in terms of conditional log likelihood: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 know                     so: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Substituting: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07820"/>
            <a:ext cx="2712720" cy="75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" y="2895600"/>
            <a:ext cx="3002280" cy="754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810000"/>
            <a:ext cx="112776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334000"/>
            <a:ext cx="7498080" cy="7543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4267200"/>
            <a:ext cx="5753100" cy="3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826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 Classifier Update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the derivative: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General form for update rule: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Final update rule: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" y="1524000"/>
            <a:ext cx="7498080" cy="75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2438400"/>
            <a:ext cx="473202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886200"/>
            <a:ext cx="3634740" cy="327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660" y="4495800"/>
            <a:ext cx="4472940" cy="662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5791200"/>
            <a:ext cx="632460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048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more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</a:p>
          <a:p>
            <a:r>
              <a:rPr lang="en-US" dirty="0" smtClean="0"/>
              <a:t>Different loss functions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14800" y="57912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Want more details? 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Take a real machine-learning course!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0636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20" name="Elbow Connector 19"/>
          <p:cNvCxnSpPr>
            <a:stCxn id="3" idx="2"/>
            <a:endCxn id="7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2"/>
            <a:endCxn id="7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7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7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urved Right Arrow 29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048000" y="2571690"/>
            <a:ext cx="4419600" cy="628710"/>
            <a:chOff x="3048000" y="2057400"/>
            <a:chExt cx="4419600" cy="628710"/>
          </a:xfrm>
        </p:grpSpPr>
        <p:sp>
          <p:nvSpPr>
            <p:cNvPr id="32" name="TextBox 31"/>
            <p:cNvSpPr txBox="1"/>
            <p:nvPr/>
          </p:nvSpPr>
          <p:spPr>
            <a:xfrm>
              <a:off x="4376516" y="2286000"/>
              <a:ext cx="17956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single reducer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Right Brace 34"/>
            <p:cNvSpPr/>
            <p:nvPr/>
          </p:nvSpPr>
          <p:spPr bwMode="auto">
            <a:xfrm rot="5400000">
              <a:off x="5143500" y="-38100"/>
              <a:ext cx="228600" cy="44196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24400" y="2114490"/>
            <a:ext cx="2667000" cy="533400"/>
            <a:chOff x="4724400" y="1600200"/>
            <a:chExt cx="2667000" cy="533400"/>
          </a:xfrm>
        </p:grpSpPr>
        <p:sp>
          <p:nvSpPr>
            <p:cNvPr id="34" name="Right Brace 33"/>
            <p:cNvSpPr/>
            <p:nvPr/>
          </p:nvSpPr>
          <p:spPr bwMode="auto">
            <a:xfrm rot="5400000">
              <a:off x="5953155" y="371445"/>
              <a:ext cx="209490" cy="26670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86400" y="1733490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mappers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1000" y="6172200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iterate until convergence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047690"/>
            <a:ext cx="6229350" cy="952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7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30" grpId="0" animBg="1"/>
      <p:bldP spid="31" grpId="0"/>
      <p:bldP spid="37" grpId="0"/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Hadoop is bad at iterative algorithms</a:t>
            </a:r>
          </a:p>
          <a:p>
            <a:pPr lvl="1"/>
            <a:r>
              <a:rPr lang="en-US" dirty="0" smtClean="0"/>
              <a:t>High job startup costs</a:t>
            </a:r>
          </a:p>
          <a:p>
            <a:pPr lvl="1"/>
            <a:r>
              <a:rPr lang="en-US" dirty="0" smtClean="0"/>
              <a:t>Awkward to retain state across iterations</a:t>
            </a:r>
          </a:p>
          <a:p>
            <a:r>
              <a:rPr lang="en-US" dirty="0" smtClean="0"/>
              <a:t>High sensitivity to skew</a:t>
            </a:r>
          </a:p>
          <a:p>
            <a:pPr lvl="1"/>
            <a:r>
              <a:rPr lang="en-US" dirty="0" smtClean="0"/>
              <a:t>Iteration speed bounded by slowest task</a:t>
            </a:r>
          </a:p>
          <a:p>
            <a:r>
              <a:rPr lang="en-US" dirty="0" smtClean="0"/>
              <a:t>Potentially poor cluster utilization</a:t>
            </a:r>
          </a:p>
          <a:p>
            <a:pPr lvl="1"/>
            <a:r>
              <a:rPr lang="en-US" dirty="0" smtClean="0"/>
              <a:t>Must shuffle all data to a single reducer</a:t>
            </a:r>
          </a:p>
          <a:p>
            <a:r>
              <a:rPr lang="en-US" dirty="0" smtClean="0"/>
              <a:t>Some possible tradeoffs</a:t>
            </a:r>
          </a:p>
          <a:p>
            <a:pPr lvl="1"/>
            <a:r>
              <a:rPr lang="en-US" dirty="0" smtClean="0"/>
              <a:t>Number of iterations vs. complexity of computation per iteration</a:t>
            </a:r>
          </a:p>
          <a:p>
            <a:pPr lvl="1"/>
            <a:r>
              <a:rPr lang="en-US" dirty="0" smtClean="0"/>
              <a:t>E.g., L-BFGS: faster convergence, but more to compute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74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Supervised Machine Learning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2057400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</a:rPr>
              <a:t>The generic problem of function induction given sample instances of input and output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95400" y="3340893"/>
            <a:ext cx="58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</a:rPr>
              <a:t>Classification: output draws from finite discrete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labels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3790890"/>
            <a:ext cx="58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Regression</a:t>
            </a:r>
            <a:r>
              <a:rPr lang="en-US" sz="2000" b="0" dirty="0">
                <a:solidFill>
                  <a:schemeClr val="bg1"/>
                </a:solidFill>
                <a:latin typeface="Gill Sans"/>
              </a:rPr>
              <a:t>: output is a continuous value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38600" y="57912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This is not meant to be an exhaustive treatment of machine learning!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 rot="21400211">
            <a:off x="755281" y="3024550"/>
            <a:ext cx="1829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Focus today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9599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Implementation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62000" y="1120676"/>
            <a:ext cx="75438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points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spark.textFile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(...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).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map(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parsePoint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).persist(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w = // random initial vector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&lt;- 1 to ITERATIONS)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gradient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points.map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{ p =&gt;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 (1/(1+exp(-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*(w dot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)))-1)*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}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.reduce((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a,b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=&gt;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a+b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w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-= gradient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9" name="Rounded Rectangle 38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0" name="Rounded Rectangle 39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41" name="Elbow Connector 40"/>
          <p:cNvCxnSpPr>
            <a:stCxn id="28" idx="2"/>
            <a:endCxn id="40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29" idx="2"/>
            <a:endCxn id="40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3" idx="2"/>
            <a:endCxn id="40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9" idx="2"/>
            <a:endCxn id="40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Curved Right Arrow 44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 rot="21239651">
            <a:off x="5730788" y="2596589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the difference?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985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3" grpId="0" animBg="1"/>
      <p:bldP spid="39" grpId="0" animBg="1"/>
      <p:bldP spid="40" grpId="0" animBg="1"/>
      <p:bldP spid="45" grpId="0" animBg="1"/>
      <p:bldP spid="46" grpId="0"/>
      <p:bldP spid="47" grpId="0"/>
      <p:bldP spid="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4535269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latin typeface="Gill Sans"/>
                <a:cs typeface="Franklin Gothic Book"/>
              </a:rPr>
              <a:t>Gradient Descent</a:t>
            </a:r>
            <a:endParaRPr lang="en-US" sz="3600" b="0" dirty="0">
              <a:latin typeface="Gill Sans"/>
              <a:cs typeface="Franklin Gothic Book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0716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yclone_WWW_interac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4535269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1" dirty="0" smtClean="0">
                <a:latin typeface="Gill Sans"/>
                <a:cs typeface="Franklin Gothic Book"/>
              </a:rPr>
              <a:t>Stochastic</a:t>
            </a:r>
            <a:r>
              <a:rPr lang="en-US" sz="3600" b="0" dirty="0" smtClean="0">
                <a:latin typeface="Gill Sans"/>
                <a:cs typeface="Franklin Gothic Book"/>
              </a:rPr>
              <a:t> Gradient Descent</a:t>
            </a:r>
            <a:endParaRPr lang="en-US" sz="3600" b="0" dirty="0">
              <a:latin typeface="Gill Sans"/>
              <a:cs typeface="Franklin Gothic Book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(Water Slide)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80034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1219200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Gradient Descent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3581400"/>
            <a:ext cx="5043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Stochastic Gradient Descent (SGD)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71600" y="2725579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“batch” learning: update model after considering all training instances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1600" y="4881265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“online” learning: update model after considering </a:t>
            </a:r>
            <a:r>
              <a:rPr lang="en-US" sz="2000" b="0" i="1" dirty="0" smtClean="0">
                <a:solidFill>
                  <a:srgbClr val="FF0000"/>
                </a:solidFill>
                <a:latin typeface="Gill Sans"/>
                <a:cs typeface="Gill Sans"/>
              </a:rPr>
              <a:t>each</a:t>
            </a: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 (randomly-selected) training instance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62068" y="5638800"/>
            <a:ext cx="3743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 practice… just as good!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2600"/>
            <a:ext cx="622935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267200"/>
            <a:ext cx="5124450" cy="40957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vs.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13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common implementation:</a:t>
            </a:r>
          </a:p>
          <a:p>
            <a:pPr lvl="1"/>
            <a:r>
              <a:rPr lang="en-US" dirty="0" smtClean="0"/>
              <a:t>Randomly shuffle training instances</a:t>
            </a:r>
          </a:p>
          <a:p>
            <a:pPr lvl="1"/>
            <a:r>
              <a:rPr lang="en-US" dirty="0" smtClean="0"/>
              <a:t>Stream instances through learner</a:t>
            </a:r>
          </a:p>
          <a:p>
            <a:r>
              <a:rPr lang="en-US" dirty="0" smtClean="0"/>
              <a:t>Single vs. multi-pass approaches</a:t>
            </a:r>
          </a:p>
          <a:p>
            <a:r>
              <a:rPr lang="en-US" dirty="0" smtClean="0"/>
              <a:t>“Mini-batching” as a middle ground between batch and stochastic gradient descent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4655" y="5486400"/>
            <a:ext cx="4687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We’ve solved the iteration problem!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655" y="5953780"/>
            <a:ext cx="524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about the single reducer problem?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010564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ch_In_Charlott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11258" y="-711470"/>
            <a:ext cx="11350658" cy="756947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(Orchestra)</a:t>
            </a:r>
            <a:endParaRPr lang="en-US" sz="1000" b="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8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multiple models, combine results from different models to make prediction</a:t>
            </a:r>
          </a:p>
          <a:p>
            <a:r>
              <a:rPr lang="en-US" dirty="0"/>
              <a:t>Why does it work?</a:t>
            </a:r>
          </a:p>
          <a:p>
            <a:pPr lvl="1"/>
            <a:r>
              <a:rPr lang="en-US" dirty="0"/>
              <a:t>If errors uncorrelated, multiple classifiers being wrong is less likely</a:t>
            </a:r>
          </a:p>
          <a:p>
            <a:pPr lvl="1"/>
            <a:r>
              <a:rPr lang="en-US" dirty="0"/>
              <a:t>Reduces the variance component of </a:t>
            </a:r>
            <a:r>
              <a:rPr lang="en-US" dirty="0" smtClean="0"/>
              <a:t>error</a:t>
            </a:r>
          </a:p>
          <a:p>
            <a:r>
              <a:rPr lang="en-US" dirty="0" smtClean="0"/>
              <a:t>A variety of different techniques:</a:t>
            </a:r>
          </a:p>
          <a:p>
            <a:pPr lvl="1"/>
            <a:r>
              <a:rPr lang="en-US" dirty="0" smtClean="0"/>
              <a:t>Majority voting</a:t>
            </a:r>
          </a:p>
          <a:p>
            <a:pPr lvl="1"/>
            <a:r>
              <a:rPr lang="en-US" dirty="0" smtClean="0"/>
              <a:t>Simple weighted voting: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Model averaging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40" y="4495800"/>
            <a:ext cx="307086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2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implementation:</a:t>
            </a:r>
          </a:p>
          <a:p>
            <a:pPr lvl="1"/>
            <a:r>
              <a:rPr lang="en-US" dirty="0" smtClean="0"/>
              <a:t>Train classifiers on different input partitions of the data</a:t>
            </a:r>
          </a:p>
          <a:p>
            <a:pPr lvl="1"/>
            <a:r>
              <a:rPr lang="en-US" dirty="0" smtClean="0"/>
              <a:t>Embarrassingly parallel!</a:t>
            </a:r>
          </a:p>
          <a:p>
            <a:r>
              <a:rPr lang="en-US" dirty="0" smtClean="0"/>
              <a:t>Contrast with other ensemble techniques, e.g., boosting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3653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6002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2004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8006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6002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2004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006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4008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2098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8100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4102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70104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ight Arrow 21"/>
          <p:cNvSpPr/>
          <p:nvPr/>
        </p:nvSpPr>
        <p:spPr bwMode="auto">
          <a:xfrm rot="5400000">
            <a:off x="19431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5400000">
            <a:off x="35433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 rot="5400000">
            <a:off x="51435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5400000">
            <a:off x="67437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2111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 rot="5400000">
            <a:off x="19431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6002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3" name="Right Arrow 12"/>
          <p:cNvSpPr/>
          <p:nvPr/>
        </p:nvSpPr>
        <p:spPr bwMode="auto">
          <a:xfrm rot="5400000">
            <a:off x="35433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2004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6" name="Right Arrow 15"/>
          <p:cNvSpPr/>
          <p:nvPr/>
        </p:nvSpPr>
        <p:spPr bwMode="auto">
          <a:xfrm rot="5400000">
            <a:off x="51435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8006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9" name="Right Arrow 18"/>
          <p:cNvSpPr/>
          <p:nvPr/>
        </p:nvSpPr>
        <p:spPr bwMode="auto">
          <a:xfrm rot="5400000">
            <a:off x="67437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6002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2004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006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4008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3200400" y="50292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4800600" y="50292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810000" y="55626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5410200" y="55626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>
            <a:stCxn id="4" idx="2"/>
            <a:endCxn id="22" idx="0"/>
          </p:cNvCxnSpPr>
          <p:nvPr/>
        </p:nvCxnSpPr>
        <p:spPr bwMode="auto">
          <a:xfrm>
            <a:off x="22479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2"/>
            <a:endCxn id="23" idx="0"/>
          </p:cNvCxnSpPr>
          <p:nvPr/>
        </p:nvCxnSpPr>
        <p:spPr bwMode="auto">
          <a:xfrm>
            <a:off x="5448300" y="4267200"/>
            <a:ext cx="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2"/>
            <a:endCxn id="22" idx="0"/>
          </p:cNvCxnSpPr>
          <p:nvPr/>
        </p:nvCxnSpPr>
        <p:spPr bwMode="auto">
          <a:xfrm>
            <a:off x="3848100" y="4267200"/>
            <a:ext cx="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2"/>
            <a:endCxn id="22" idx="0"/>
          </p:cNvCxnSpPr>
          <p:nvPr/>
        </p:nvCxnSpPr>
        <p:spPr bwMode="auto">
          <a:xfrm flipH="1">
            <a:off x="38481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2"/>
            <a:endCxn id="22" idx="0"/>
          </p:cNvCxnSpPr>
          <p:nvPr/>
        </p:nvCxnSpPr>
        <p:spPr bwMode="auto">
          <a:xfrm flipH="1">
            <a:off x="3848100" y="4267200"/>
            <a:ext cx="32004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3" idx="0"/>
          </p:cNvCxnSpPr>
          <p:nvPr/>
        </p:nvCxnSpPr>
        <p:spPr bwMode="auto">
          <a:xfrm flipH="1">
            <a:off x="54483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2"/>
            <a:endCxn id="23" idx="0"/>
          </p:cNvCxnSpPr>
          <p:nvPr/>
        </p:nvCxnSpPr>
        <p:spPr bwMode="auto">
          <a:xfrm>
            <a:off x="38481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" idx="2"/>
            <a:endCxn id="23" idx="0"/>
          </p:cNvCxnSpPr>
          <p:nvPr/>
        </p:nvCxnSpPr>
        <p:spPr bwMode="auto">
          <a:xfrm>
            <a:off x="2247900" y="4267200"/>
            <a:ext cx="32004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0908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tal_movable_typ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0643" y="1"/>
            <a:ext cx="10324643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smtClean="0"/>
              <a:t>Wikipedia (Sorting)</a:t>
            </a:r>
            <a:endParaRPr lang="en-US" sz="1000" b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97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Spark?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429000" y="2541657"/>
            <a:ext cx="2514600" cy="3325743"/>
            <a:chOff x="6596038" y="1932057"/>
            <a:chExt cx="2514600" cy="3325743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Iterator[U]</a:t>
              </a:r>
            </a:p>
          </p:txBody>
        </p:sp>
        <p:sp>
          <p:nvSpPr>
            <p:cNvPr id="32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3" name="Straight Arrow Connector 32"/>
            <p:cNvCxnSpPr>
              <a:stCxn id="32" idx="2"/>
              <a:endCxn id="30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6" name="Straight Arrow Connector 35"/>
            <p:cNvCxnSpPr>
              <a:stCxn id="30" idx="2"/>
              <a:endCxn id="3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 bwMode="auto">
          <a:xfrm>
            <a:off x="5562600" y="45720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375498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Implementation: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possible implementations:</a:t>
            </a:r>
          </a:p>
          <a:p>
            <a:pPr lvl="1"/>
            <a:r>
              <a:rPr lang="en-US" dirty="0" smtClean="0"/>
              <a:t>Write model out as “side data”</a:t>
            </a:r>
          </a:p>
          <a:p>
            <a:pPr lvl="1"/>
            <a:r>
              <a:rPr lang="en-US" dirty="0" smtClean="0"/>
              <a:t>Emit model as intermediate output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800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 Case Study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Binary polarity classification: {positive, negative} sentiment</a:t>
            </a:r>
          </a:p>
          <a:p>
            <a:pPr lvl="1"/>
            <a:r>
              <a:rPr lang="en-US" dirty="0" smtClean="0"/>
              <a:t>Independently interesting task</a:t>
            </a:r>
          </a:p>
          <a:p>
            <a:pPr lvl="1"/>
            <a:r>
              <a:rPr lang="en-US" dirty="0" smtClean="0"/>
              <a:t>Illustrates end-to-end flow</a:t>
            </a:r>
          </a:p>
          <a:p>
            <a:pPr lvl="1"/>
            <a:r>
              <a:rPr lang="en-US" dirty="0" smtClean="0"/>
              <a:t>Use the “emoticon trick” to gather data</a:t>
            </a:r>
          </a:p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Test: 500k positive/500k negative tweets from 9/1/2011</a:t>
            </a:r>
          </a:p>
          <a:p>
            <a:pPr lvl="1"/>
            <a:r>
              <a:rPr lang="en-US" dirty="0" smtClean="0"/>
              <a:t>Training: {1m, 10m, 100m} instances from before (50/50 split)</a:t>
            </a:r>
          </a:p>
          <a:p>
            <a:r>
              <a:rPr lang="en-US" dirty="0" smtClean="0"/>
              <a:t>Features: Sliding window byte-4grams</a:t>
            </a:r>
          </a:p>
          <a:p>
            <a:r>
              <a:rPr lang="en-US" dirty="0" smtClean="0"/>
              <a:t>Models:</a:t>
            </a:r>
          </a:p>
          <a:p>
            <a:pPr lvl="1"/>
            <a:r>
              <a:rPr lang="en-US" dirty="0" smtClean="0"/>
              <a:t>Logistic regression with SGD (L2 regularization)</a:t>
            </a:r>
          </a:p>
          <a:p>
            <a:pPr lvl="1"/>
            <a:r>
              <a:rPr lang="en-US" dirty="0" smtClean="0"/>
              <a:t>Ensembles of various sizes (simple weighted voting)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895299"/>
            <a:ext cx="3362603" cy="400101"/>
          </a:xfrm>
          <a:prstGeom prst="rect">
            <a:avLst/>
          </a:prstGeom>
          <a:noFill/>
          <a:ln>
            <a:noFill/>
          </a:ln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Lin and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Kolcz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, SIGMOD 2012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43985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ntiment_result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8128000" cy="48768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66800" y="2362200"/>
            <a:ext cx="1386016" cy="1371600"/>
            <a:chOff x="1066800" y="2362200"/>
            <a:chExt cx="1386016" cy="1371600"/>
          </a:xfrm>
        </p:grpSpPr>
        <p:cxnSp>
          <p:nvCxnSpPr>
            <p:cNvPr id="6" name="Straight Arrow Connector 5"/>
            <p:cNvCxnSpPr/>
            <p:nvPr/>
          </p:nvCxnSpPr>
          <p:spPr>
            <a:xfrm rot="5400000" flipH="1" flipV="1">
              <a:off x="1295400" y="2743200"/>
              <a:ext cx="990600" cy="9906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066800" y="2362200"/>
              <a:ext cx="13860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“for free”</a:t>
              </a:r>
              <a:endParaRPr lang="en-US" sz="24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14600" y="990600"/>
            <a:ext cx="4132530" cy="2209800"/>
            <a:chOff x="2514600" y="990600"/>
            <a:chExt cx="4132530" cy="2209800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2514600" y="1752600"/>
              <a:ext cx="1524000" cy="14478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971800" y="990600"/>
              <a:ext cx="3675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Ensembles with 10m examples</a:t>
              </a:r>
              <a:b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</a:br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better than 100m single classifier!</a:t>
              </a:r>
              <a:endParaRPr lang="en-US" sz="20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96000" y="590490"/>
            <a:ext cx="2743200" cy="1238310"/>
            <a:chOff x="6096000" y="590490"/>
            <a:chExt cx="2743200" cy="1238310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1295400"/>
              <a:ext cx="1447800" cy="5334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301251" y="590490"/>
              <a:ext cx="2537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Diminishing returns…</a:t>
              </a:r>
              <a:endParaRPr lang="en-US" sz="20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sp>
        <p:nvSpPr>
          <p:cNvPr id="20" name="Right Brace 19"/>
          <p:cNvSpPr/>
          <p:nvPr/>
        </p:nvSpPr>
        <p:spPr bwMode="auto">
          <a:xfrm rot="5400000">
            <a:off x="1800255" y="5362545"/>
            <a:ext cx="209490" cy="12192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6800" y="6057780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single classifier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Right Brace 21"/>
          <p:cNvSpPr/>
          <p:nvPr/>
        </p:nvSpPr>
        <p:spPr bwMode="auto">
          <a:xfrm rot="5400000">
            <a:off x="4314855" y="4371945"/>
            <a:ext cx="209490" cy="32004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5200" y="6057780"/>
            <a:ext cx="1786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10m ensembles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ight Brace 23"/>
          <p:cNvSpPr/>
          <p:nvPr/>
        </p:nvSpPr>
        <p:spPr bwMode="auto">
          <a:xfrm rot="5400000">
            <a:off x="7324755" y="4867245"/>
            <a:ext cx="209490" cy="22098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77000" y="6057780"/>
            <a:ext cx="1914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100m ensembles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0145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768823"/>
            <a:ext cx="4467069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867709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5400000">
            <a:off x="647700" y="3532603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90800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4756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971800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66825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828800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286000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1752600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124200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8754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388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9041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8688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2376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098610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867709"/>
            <a:ext cx="0" cy="5837891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615805">
            <a:off x="4340992" y="50343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2484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05400" y="867709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6482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3295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762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606638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45" grpId="0" animBg="1"/>
      <p:bldP spid="46" grpId="0" animBg="1"/>
      <p:bldP spid="10" grpId="0"/>
      <p:bldP spid="24" grpId="0"/>
      <p:bldP spid="4" grpId="0" animBg="1"/>
      <p:bldP spid="38" grpId="0"/>
      <p:bldP spid="39" grpId="0"/>
      <p:bldP spid="28" grpId="0"/>
      <p:bldP spid="2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Applied ML in Academia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interesting dataset (comes with the problem)</a:t>
            </a:r>
          </a:p>
          <a:p>
            <a:r>
              <a:rPr lang="en-US" dirty="0" smtClean="0"/>
              <a:t>Run baseline model</a:t>
            </a:r>
          </a:p>
          <a:p>
            <a:pPr lvl="1"/>
            <a:r>
              <a:rPr lang="en-US" dirty="0" smtClean="0"/>
              <a:t>Train/test</a:t>
            </a:r>
          </a:p>
          <a:p>
            <a:r>
              <a:rPr lang="en-US" dirty="0" smtClean="0"/>
              <a:t>Build better model</a:t>
            </a:r>
          </a:p>
          <a:p>
            <a:pPr lvl="1"/>
            <a:r>
              <a:rPr lang="en-US" dirty="0" smtClean="0"/>
              <a:t>Train/test</a:t>
            </a:r>
          </a:p>
          <a:p>
            <a:r>
              <a:rPr lang="en-US" dirty="0" smtClean="0"/>
              <a:t>Does new model beat baseline?</a:t>
            </a:r>
          </a:p>
          <a:p>
            <a:pPr lvl="1"/>
            <a:r>
              <a:rPr lang="en-US" dirty="0" smtClean="0"/>
              <a:t>Yes: publish a paper!</a:t>
            </a:r>
          </a:p>
          <a:p>
            <a:pPr lvl="1"/>
            <a:r>
              <a:rPr lang="en-US" dirty="0" smtClean="0"/>
              <a:t>No: try again!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232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Three Commandants of Machine Learning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829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Thou shalt not mix training and testing data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2969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Thou shalt not mix training and testing data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743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Thou shalt not mix training and testing data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5376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752600" y="1676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752600" y="2438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752600" y="3200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752600" y="3962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752600" y="50292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" y="295715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Training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" y="51771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Test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 rot="21419447">
            <a:off x="390011" y="5985380"/>
            <a:ext cx="45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 happens if you need more?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2214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10" grpId="0" animBg="1"/>
      <p:bldP spid="11" grpId="0" animBg="1"/>
      <p:bldP spid="22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351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3692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Applications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16764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Spam detection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213296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Sentiment analysis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258952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Content (e.g., genre) classification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0" y="3046086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Link prediction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502648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Document ranking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395921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Object recognition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487233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And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much much more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!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441577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Fraud detection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33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1360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455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0869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Applied ML in Academia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interesting dataset (comes with the problem)</a:t>
            </a:r>
          </a:p>
          <a:p>
            <a:r>
              <a:rPr lang="en-US" dirty="0" smtClean="0"/>
              <a:t>Run baseline model</a:t>
            </a:r>
          </a:p>
          <a:p>
            <a:pPr lvl="1"/>
            <a:r>
              <a:rPr lang="en-US" dirty="0" smtClean="0"/>
              <a:t>Train/test</a:t>
            </a:r>
          </a:p>
          <a:p>
            <a:r>
              <a:rPr lang="en-US" dirty="0" smtClean="0"/>
              <a:t>Build better model</a:t>
            </a:r>
          </a:p>
          <a:p>
            <a:pPr lvl="1"/>
            <a:r>
              <a:rPr lang="en-US" dirty="0" smtClean="0"/>
              <a:t>Train/test</a:t>
            </a:r>
          </a:p>
          <a:p>
            <a:r>
              <a:rPr lang="en-US" dirty="0" smtClean="0"/>
              <a:t>Does new model beat baseline?</a:t>
            </a:r>
          </a:p>
          <a:p>
            <a:pPr lvl="1"/>
            <a:r>
              <a:rPr lang="en-US" dirty="0" smtClean="0"/>
              <a:t>Yes: publish a paper!</a:t>
            </a:r>
          </a:p>
          <a:p>
            <a:pPr lvl="1"/>
            <a:r>
              <a:rPr lang="en-US" dirty="0" smtClean="0"/>
              <a:t>No: try again!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1998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Applied ML in Industry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Formulate the problem (from some vague business goal)</a:t>
            </a:r>
          </a:p>
          <a:p>
            <a:r>
              <a:rPr lang="en-US" dirty="0" smtClean="0"/>
              <a:t>Find the data</a:t>
            </a:r>
          </a:p>
          <a:p>
            <a:r>
              <a:rPr lang="en-US" dirty="0" smtClean="0"/>
              <a:t>Prepare and clean the data</a:t>
            </a:r>
          </a:p>
          <a:p>
            <a:r>
              <a:rPr lang="en-US" dirty="0" smtClean="0"/>
              <a:t>Run data through machine learning library</a:t>
            </a:r>
          </a:p>
          <a:p>
            <a:pPr lvl="1"/>
            <a:r>
              <a:rPr lang="en-US" dirty="0" smtClean="0"/>
              <a:t>Train/test on retrospective data</a:t>
            </a:r>
          </a:p>
          <a:p>
            <a:r>
              <a:rPr lang="en-US" dirty="0" smtClean="0"/>
              <a:t>Does the new model beat baseline?</a:t>
            </a:r>
          </a:p>
          <a:p>
            <a:pPr lvl="1"/>
            <a:r>
              <a:rPr lang="en-US" dirty="0" smtClean="0"/>
              <a:t>Yes: Run live A/B test</a:t>
            </a:r>
          </a:p>
          <a:p>
            <a:pPr lvl="1"/>
            <a:r>
              <a:rPr lang="en-US" dirty="0" smtClean="0"/>
              <a:t>No: try again!</a:t>
            </a:r>
          </a:p>
          <a:p>
            <a:r>
              <a:rPr lang="en-US" dirty="0" smtClean="0"/>
              <a:t>Does the new model work in A/B testing?</a:t>
            </a:r>
          </a:p>
          <a:p>
            <a:pPr lvl="1"/>
            <a:r>
              <a:rPr lang="en-US" dirty="0" smtClean="0"/>
              <a:t>Yes: </a:t>
            </a:r>
            <a:r>
              <a:rPr lang="en-US" dirty="0" err="1" smtClean="0"/>
              <a:t>productionize</a:t>
            </a:r>
            <a:r>
              <a:rPr lang="en-US" dirty="0"/>
              <a:t> </a:t>
            </a:r>
            <a:r>
              <a:rPr lang="en-US" dirty="0" smtClean="0"/>
              <a:t>the model</a:t>
            </a:r>
          </a:p>
          <a:p>
            <a:pPr lvl="1"/>
            <a:r>
              <a:rPr lang="en-US" dirty="0" smtClean="0"/>
              <a:t>No: try again!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1215804">
            <a:off x="3860520" y="5768202"/>
            <a:ext cx="5082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</a:rPr>
              <a:t>Where’s most of the time spent?</a:t>
            </a:r>
            <a:endParaRPr lang="en-US" sz="28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318278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UJITSU_(AND_RIFLES)_in_an_agricultural_schoo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679" y="0"/>
            <a:ext cx="1035169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1800" y="259140"/>
            <a:ext cx="5791200" cy="1477327"/>
          </a:xfrm>
          <a:prstGeom prst="rect">
            <a:avLst/>
          </a:prstGeom>
          <a:solidFill>
            <a:schemeClr val="tx1">
              <a:alpha val="5000"/>
            </a:schemeClr>
          </a:solidFill>
          <a:effectLst>
            <a:glow rad="101600">
              <a:schemeClr val="tx1">
                <a:alpha val="75000"/>
              </a:schemeClr>
            </a:glow>
            <a:softEdge rad="152400"/>
          </a:effectLst>
        </p:spPr>
        <p:txBody>
          <a:bodyPr wrap="square" lIns="274320" tIns="182880" rIns="274320" bIns="182880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It’s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impossible to overstress this: 80% of the work in any data project is in cleaning the data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. – DJ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Patil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“Data Jujitsu”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(Jujitsu)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40023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-janitor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752">
            <a:off x="2618951" y="2069323"/>
            <a:ext cx="5918200" cy="4304145"/>
          </a:xfrm>
          <a:prstGeom prst="rect">
            <a:avLst/>
          </a:prstGeom>
        </p:spPr>
      </p:pic>
      <p:pic>
        <p:nvPicPr>
          <p:cNvPr id="2" name="Picture 1" descr="data-janitor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8835">
            <a:off x="209545" y="936680"/>
            <a:ext cx="8540186" cy="140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05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Components of a ML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Solution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0574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Data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54827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Features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03915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Model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5300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Optimization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215804">
            <a:off x="4129918" y="5355084"/>
            <a:ext cx="4506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</a:rPr>
              <a:t>What “matters” the most?</a:t>
            </a:r>
            <a:endParaRPr lang="en-US" sz="28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97586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25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768823"/>
            <a:ext cx="4467069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867709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5400000">
            <a:off x="647700" y="3532603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90800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4756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971800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66825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828800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286000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1752600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124200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8754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388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9041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8688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2376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098610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867709"/>
            <a:ext cx="0" cy="5837891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615805">
            <a:off x="4340992" y="50343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2484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05400" y="867709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6482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3295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762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434040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45" grpId="0" animBg="1"/>
      <p:bldP spid="46" grpId="0" animBg="1"/>
      <p:bldP spid="10" grpId="0"/>
      <p:bldP spid="24" grpId="0"/>
      <p:bldP spid="4" grpId="0" animBg="1"/>
      <p:bldP spid="38" grpId="0"/>
      <p:bldP spid="39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14400" y="451991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Objects are represented in terms of features: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0" y="4977110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“Dense” features: sender IP, timestamp, # of recipients, length of message, etc.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04800" y="1524000"/>
            <a:ext cx="3657600" cy="2847975"/>
            <a:chOff x="304800" y="1266825"/>
            <a:chExt cx="3657600" cy="2847975"/>
          </a:xfrm>
        </p:grpSpPr>
        <p:pic>
          <p:nvPicPr>
            <p:cNvPr id="11" name="Picture 6" descr="BS01060_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676400"/>
              <a:ext cx="1009724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BS01060_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2590800"/>
              <a:ext cx="1009724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ham-carto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1266825"/>
              <a:ext cx="1143000" cy="866775"/>
            </a:xfrm>
            <a:prstGeom prst="rect">
              <a:avLst/>
            </a:prstGeom>
          </p:spPr>
        </p:pic>
        <p:pic>
          <p:nvPicPr>
            <p:cNvPr id="17" name="Picture 16" descr="spam-can-m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0" y="1828800"/>
              <a:ext cx="1143000" cy="1143000"/>
            </a:xfrm>
            <a:prstGeom prst="rect">
              <a:avLst/>
            </a:prstGeom>
          </p:spPr>
        </p:pic>
        <p:cxnSp>
          <p:nvCxnSpPr>
            <p:cNvPr id="19" name="Straight Connector 18"/>
            <p:cNvCxnSpPr/>
            <p:nvPr/>
          </p:nvCxnSpPr>
          <p:spPr bwMode="auto">
            <a:xfrm>
              <a:off x="1676400" y="2286000"/>
              <a:ext cx="1143000" cy="2286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1066800" y="1752600"/>
              <a:ext cx="762000" cy="6858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Picture 6" descr="BS01060_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209800"/>
              <a:ext cx="1009724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Straight Connector 21"/>
            <p:cNvCxnSpPr/>
            <p:nvPr/>
          </p:nvCxnSpPr>
          <p:spPr bwMode="auto">
            <a:xfrm>
              <a:off x="2209800" y="3124200"/>
              <a:ext cx="304800" cy="152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24" name="Picture 23" descr="spam-can-m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2971800"/>
              <a:ext cx="1143000" cy="1143000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1295400" y="5743575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“Sparse” features: contains the term “</a:t>
            </a:r>
            <a:r>
              <a:rPr lang="en-US" sz="2000" b="0" dirty="0" err="1">
                <a:solidFill>
                  <a:schemeClr val="bg1"/>
                </a:solidFill>
                <a:latin typeface="Gill Sans"/>
              </a:rPr>
              <a:t>v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</a:rPr>
              <a:t>iagra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” in message, contains “URGENT” in subject, etc. 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 rot="21419447">
            <a:off x="4428611" y="2508755"/>
            <a:ext cx="45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Who comes up with the features?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 rot="21419447">
            <a:off x="4457693" y="2889755"/>
            <a:ext cx="45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How?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Feature Representations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1029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5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Applications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16764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Spam detection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213296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Sentiment analysis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258952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Content (e.g., genre) classification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0" y="3046086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Link prediction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502648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Document ranking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395921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Object recognition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487233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And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much much more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!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441577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Fraud detection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1419447">
            <a:off x="4743598" y="5432991"/>
            <a:ext cx="379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Features are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highly application-specific!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851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Components of a ML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Solution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0574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Data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54827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Features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03915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Model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5300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Optimization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215804">
            <a:off x="4129918" y="5355084"/>
            <a:ext cx="4506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</a:rPr>
              <a:t>What “matters” the most?</a:t>
            </a:r>
            <a:endParaRPr lang="en-US" sz="28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356844">
            <a:off x="5510091" y="2508224"/>
            <a:ext cx="2887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logistic regression, naïve Bayes, SVM, random forests,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</a:rPr>
              <a:t>perceptrons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, neural network, etc.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21264038">
            <a:off x="339694" y="3141856"/>
            <a:ext cx="3520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gradient descent, stochastic gradient descent, L-BFGS, etc.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866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6" grpId="0"/>
      <p:bldP spid="7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55358</TotalTime>
  <Words>1605</Words>
  <Application>Microsoft Macintosh PowerPoint</Application>
  <PresentationFormat>On-screen Show (4:3)</PresentationFormat>
  <Paragraphs>376</Paragraphs>
  <Slides>58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Default Design</vt:lpstr>
      <vt:lpstr>PowerPoint Presentation</vt:lpstr>
      <vt:lpstr>PowerPoint Presentation</vt:lpstr>
      <vt:lpstr>PowerPoint Presentation</vt:lpstr>
      <vt:lpstr>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 data like more data!</vt:lpstr>
      <vt:lpstr>Limits of Supervised Classification?</vt:lpstr>
      <vt:lpstr>Supervised Binary Classification</vt:lpstr>
      <vt:lpstr>The Task</vt:lpstr>
      <vt:lpstr>PowerPoint Presentation</vt:lpstr>
      <vt:lpstr>Gradient Descent: Preliminaries</vt:lpstr>
      <vt:lpstr>Gradient Descent: Iterative Update</vt:lpstr>
      <vt:lpstr>PowerPoint Presentation</vt:lpstr>
      <vt:lpstr>Intuition behind the math…</vt:lpstr>
      <vt:lpstr>PowerPoint Presentation</vt:lpstr>
      <vt:lpstr>PowerPoint Presentation</vt:lpstr>
      <vt:lpstr>Lots More Details…</vt:lpstr>
      <vt:lpstr>Logistic Regression</vt:lpstr>
      <vt:lpstr>Logistic Regression: Preliminaries</vt:lpstr>
      <vt:lpstr>Relation to the Logistic Function</vt:lpstr>
      <vt:lpstr>Training an LR Classifier</vt:lpstr>
      <vt:lpstr>LR Classifier Update Rule</vt:lpstr>
      <vt:lpstr>Lots more details…</vt:lpstr>
      <vt:lpstr>MapReduce Implementation</vt:lpstr>
      <vt:lpstr>Shortcomings</vt:lpstr>
      <vt:lpstr>Spark Implementation</vt:lpstr>
      <vt:lpstr>PowerPoint Presentation</vt:lpstr>
      <vt:lpstr>PowerPoint Presentation</vt:lpstr>
      <vt:lpstr>Batch vs. Online</vt:lpstr>
      <vt:lpstr>Practical Notes</vt:lpstr>
      <vt:lpstr>Ensembles</vt:lpstr>
      <vt:lpstr>Ensemble Learning</vt:lpstr>
      <vt:lpstr>Practical Notes</vt:lpstr>
      <vt:lpstr>MapReduce Implementation</vt:lpstr>
      <vt:lpstr>MapReduce Implementation</vt:lpstr>
      <vt:lpstr>What about Spark?</vt:lpstr>
      <vt:lpstr>MapReduce Implementation: Details</vt:lpstr>
      <vt:lpstr>Sentiment Analysis Case Study</vt:lpstr>
      <vt:lpstr>PowerPoint Presentation</vt:lpstr>
      <vt:lpstr>PowerPoint Presentation</vt:lpstr>
      <vt:lpstr>Applied ML in Academia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Applied ML in Academia</vt:lpstr>
      <vt:lpstr>Applied ML in Industry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11554</cp:revision>
  <dcterms:created xsi:type="dcterms:W3CDTF">2012-08-31T06:36:49Z</dcterms:created>
  <dcterms:modified xsi:type="dcterms:W3CDTF">2016-03-01T03:42:06Z</dcterms:modified>
  <cp:category/>
</cp:coreProperties>
</file>